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9601200" cx="73152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SemiBold"/>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D60DF5-317E-477D-B8D4-0E0A1B886251}">
  <a:tblStyle styleId="{6DD60DF5-317E-477D-B8D4-0E0A1B88625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6089A2C-B87F-485F-A0F1-AA6757A1846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SemiBold-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boldItalic.fntdata"/><Relationship Id="rId30" Type="http://schemas.openxmlformats.org/officeDocument/2006/relationships/font" Target="fonts/PlusJakartaSansSemiBold-italic.fntdata"/><Relationship Id="rId11" Type="http://schemas.openxmlformats.org/officeDocument/2006/relationships/slide" Target="slides/slide3.xml"/><Relationship Id="rId33" Type="http://schemas.openxmlformats.org/officeDocument/2006/relationships/font" Target="fonts/PlusJakartaSansMedium-bold.fntdata"/><Relationship Id="rId10" Type="http://schemas.openxmlformats.org/officeDocument/2006/relationships/slide" Target="slides/slide2.xml"/><Relationship Id="rId32" Type="http://schemas.openxmlformats.org/officeDocument/2006/relationships/font" Target="fonts/PlusJakartaSansMedium-regular.fntdata"/><Relationship Id="rId13" Type="http://schemas.openxmlformats.org/officeDocument/2006/relationships/slide" Target="slides/slide5.xml"/><Relationship Id="rId35" Type="http://schemas.openxmlformats.org/officeDocument/2006/relationships/font" Target="fonts/PlusJakartaSansMedium-boldItalic.fntdata"/><Relationship Id="rId12" Type="http://schemas.openxmlformats.org/officeDocument/2006/relationships/slide" Target="slides/slide4.xml"/><Relationship Id="rId34" Type="http://schemas.openxmlformats.org/officeDocument/2006/relationships/font" Target="fonts/PlusJakartaSansMedium-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87579dd388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87579dd3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ed643120db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ed643120db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8731e26587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8731e265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81682c36e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281682c36e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87579dd388_0_18: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87579dd38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sz="1400">
                <a:solidFill>
                  <a:schemeClr val="dk2"/>
                </a:solidFill>
              </a:defRPr>
            </a:lvl2pPr>
            <a:lvl3pPr indent="-317500" lvl="2" marL="1371600" rtl="0">
              <a:lnSpc>
                <a:spcPct val="115000"/>
              </a:lnSpc>
              <a:spcBef>
                <a:spcPts val="1600"/>
              </a:spcBef>
              <a:spcAft>
                <a:spcPts val="0"/>
              </a:spcAft>
              <a:buClr>
                <a:schemeClr val="dk2"/>
              </a:buClr>
              <a:buSzPts val="1400"/>
              <a:buChar char="■"/>
              <a:defRPr sz="1400">
                <a:solidFill>
                  <a:schemeClr val="dk2"/>
                </a:solidFill>
              </a:defRPr>
            </a:lvl3pPr>
            <a:lvl4pPr indent="-317500" lvl="3" marL="1828800" rtl="0">
              <a:lnSpc>
                <a:spcPct val="115000"/>
              </a:lnSpc>
              <a:spcBef>
                <a:spcPts val="1600"/>
              </a:spcBef>
              <a:spcAft>
                <a:spcPts val="0"/>
              </a:spcAft>
              <a:buClr>
                <a:schemeClr val="dk2"/>
              </a:buClr>
              <a:buSzPts val="1400"/>
              <a:buChar char="●"/>
              <a:defRPr sz="1400">
                <a:solidFill>
                  <a:schemeClr val="dk2"/>
                </a:solidFill>
              </a:defRPr>
            </a:lvl4pPr>
            <a:lvl5pPr indent="-317500" lvl="4" marL="2286000" rtl="0">
              <a:lnSpc>
                <a:spcPct val="115000"/>
              </a:lnSpc>
              <a:spcBef>
                <a:spcPts val="1600"/>
              </a:spcBef>
              <a:spcAft>
                <a:spcPts val="0"/>
              </a:spcAft>
              <a:buClr>
                <a:schemeClr val="dk2"/>
              </a:buClr>
              <a:buSzPts val="1400"/>
              <a:buChar char="○"/>
              <a:defRPr sz="1400">
                <a:solidFill>
                  <a:schemeClr val="dk2"/>
                </a:solidFill>
              </a:defRPr>
            </a:lvl5pPr>
            <a:lvl6pPr indent="-317500" lvl="5" marL="2743200" rtl="0">
              <a:lnSpc>
                <a:spcPct val="115000"/>
              </a:lnSpc>
              <a:spcBef>
                <a:spcPts val="1600"/>
              </a:spcBef>
              <a:spcAft>
                <a:spcPts val="0"/>
              </a:spcAft>
              <a:buClr>
                <a:schemeClr val="dk2"/>
              </a:buClr>
              <a:buSzPts val="1400"/>
              <a:buChar char="■"/>
              <a:defRPr sz="1400">
                <a:solidFill>
                  <a:schemeClr val="dk2"/>
                </a:solidFill>
              </a:defRPr>
            </a:lvl6pPr>
            <a:lvl7pPr indent="-317500" lvl="6" marL="3200400" rtl="0">
              <a:lnSpc>
                <a:spcPct val="115000"/>
              </a:lnSpc>
              <a:spcBef>
                <a:spcPts val="1600"/>
              </a:spcBef>
              <a:spcAft>
                <a:spcPts val="0"/>
              </a:spcAft>
              <a:buClr>
                <a:schemeClr val="dk2"/>
              </a:buClr>
              <a:buSzPts val="1400"/>
              <a:buChar char="●"/>
              <a:defRPr sz="1400">
                <a:solidFill>
                  <a:schemeClr val="dk2"/>
                </a:solidFill>
              </a:defRPr>
            </a:lvl7pPr>
            <a:lvl8pPr indent="-317500" lvl="7" marL="3657600" rtl="0">
              <a:lnSpc>
                <a:spcPct val="115000"/>
              </a:lnSpc>
              <a:spcBef>
                <a:spcPts val="1600"/>
              </a:spcBef>
              <a:spcAft>
                <a:spcPts val="0"/>
              </a:spcAft>
              <a:buClr>
                <a:schemeClr val="dk2"/>
              </a:buClr>
              <a:buSzPts val="1400"/>
              <a:buChar char="○"/>
              <a:defRPr sz="1400">
                <a:solidFill>
                  <a:schemeClr val="dk2"/>
                </a:solidFill>
              </a:defRPr>
            </a:lvl8pPr>
            <a:lvl9pPr indent="-317500" lvl="8" marL="4114800" rtl="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sz="1400">
                <a:solidFill>
                  <a:schemeClr val="dk2"/>
                </a:solidFill>
              </a:defRPr>
            </a:lvl2pPr>
            <a:lvl3pPr indent="-317500" lvl="2" marL="1371600" rtl="0">
              <a:lnSpc>
                <a:spcPct val="115000"/>
              </a:lnSpc>
              <a:spcBef>
                <a:spcPts val="1600"/>
              </a:spcBef>
              <a:spcAft>
                <a:spcPts val="0"/>
              </a:spcAft>
              <a:buClr>
                <a:schemeClr val="dk2"/>
              </a:buClr>
              <a:buSzPts val="1400"/>
              <a:buChar char="■"/>
              <a:defRPr sz="1400">
                <a:solidFill>
                  <a:schemeClr val="dk2"/>
                </a:solidFill>
              </a:defRPr>
            </a:lvl3pPr>
            <a:lvl4pPr indent="-317500" lvl="3" marL="1828800" rtl="0">
              <a:lnSpc>
                <a:spcPct val="115000"/>
              </a:lnSpc>
              <a:spcBef>
                <a:spcPts val="1600"/>
              </a:spcBef>
              <a:spcAft>
                <a:spcPts val="0"/>
              </a:spcAft>
              <a:buClr>
                <a:schemeClr val="dk2"/>
              </a:buClr>
              <a:buSzPts val="1400"/>
              <a:buChar char="●"/>
              <a:defRPr sz="1400">
                <a:solidFill>
                  <a:schemeClr val="dk2"/>
                </a:solidFill>
              </a:defRPr>
            </a:lvl4pPr>
            <a:lvl5pPr indent="-317500" lvl="4" marL="2286000" rtl="0">
              <a:lnSpc>
                <a:spcPct val="115000"/>
              </a:lnSpc>
              <a:spcBef>
                <a:spcPts val="1600"/>
              </a:spcBef>
              <a:spcAft>
                <a:spcPts val="0"/>
              </a:spcAft>
              <a:buClr>
                <a:schemeClr val="dk2"/>
              </a:buClr>
              <a:buSzPts val="1400"/>
              <a:buChar char="○"/>
              <a:defRPr sz="1400">
                <a:solidFill>
                  <a:schemeClr val="dk2"/>
                </a:solidFill>
              </a:defRPr>
            </a:lvl5pPr>
            <a:lvl6pPr indent="-317500" lvl="5" marL="2743200" rtl="0">
              <a:lnSpc>
                <a:spcPct val="115000"/>
              </a:lnSpc>
              <a:spcBef>
                <a:spcPts val="1600"/>
              </a:spcBef>
              <a:spcAft>
                <a:spcPts val="0"/>
              </a:spcAft>
              <a:buClr>
                <a:schemeClr val="dk2"/>
              </a:buClr>
              <a:buSzPts val="1400"/>
              <a:buChar char="■"/>
              <a:defRPr sz="1400">
                <a:solidFill>
                  <a:schemeClr val="dk2"/>
                </a:solidFill>
              </a:defRPr>
            </a:lvl6pPr>
            <a:lvl7pPr indent="-317500" lvl="6" marL="3200400" rtl="0">
              <a:lnSpc>
                <a:spcPct val="115000"/>
              </a:lnSpc>
              <a:spcBef>
                <a:spcPts val="1600"/>
              </a:spcBef>
              <a:spcAft>
                <a:spcPts val="0"/>
              </a:spcAft>
              <a:buClr>
                <a:schemeClr val="dk2"/>
              </a:buClr>
              <a:buSzPts val="1400"/>
              <a:buChar char="●"/>
              <a:defRPr sz="1400">
                <a:solidFill>
                  <a:schemeClr val="dk2"/>
                </a:solidFill>
              </a:defRPr>
            </a:lvl7pPr>
            <a:lvl8pPr indent="-317500" lvl="7" marL="3657600" rtl="0">
              <a:lnSpc>
                <a:spcPct val="115000"/>
              </a:lnSpc>
              <a:spcBef>
                <a:spcPts val="1600"/>
              </a:spcBef>
              <a:spcAft>
                <a:spcPts val="0"/>
              </a:spcAft>
              <a:buClr>
                <a:schemeClr val="dk2"/>
              </a:buClr>
              <a:buSzPts val="1400"/>
              <a:buChar char="○"/>
              <a:defRPr sz="1400">
                <a:solidFill>
                  <a:schemeClr val="dk2"/>
                </a:solidFill>
              </a:defRPr>
            </a:lvl8pPr>
            <a:lvl9pPr indent="-317500" lvl="8" marL="4114800" rtl="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Document Analysis</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100">
                <a:latin typeface="Plus Jakarta Sans Medium"/>
                <a:ea typeface="Plus Jakarta Sans Medium"/>
                <a:cs typeface="Plus Jakarta Sans Medium"/>
                <a:sym typeface="Plus Jakarta Sans Medium"/>
              </a:rPr>
              <a:t>“Native Representation in Children’s Books Is Lacking”</a:t>
            </a:r>
            <a:endParaRPr sz="1100">
              <a:solidFill>
                <a:srgbClr val="000000"/>
              </a:solidFill>
              <a:latin typeface="Plus Jakarta Sans Medium"/>
              <a:ea typeface="Plus Jakarta Sans Medium"/>
              <a:cs typeface="Plus Jakarta Sans Medium"/>
              <a:sym typeface="Plus Jakarta Sans Medium"/>
            </a:endParaRPr>
          </a:p>
        </p:txBody>
      </p:sp>
      <p:pic>
        <p:nvPicPr>
          <p:cNvPr id="145" name="Google Shape;145;p37"/>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8" name="Google Shape;148;p37"/>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graphicFrame>
        <p:nvGraphicFramePr>
          <p:cNvPr id="149" name="Google Shape;149;p37"/>
          <p:cNvGraphicFramePr/>
          <p:nvPr/>
        </p:nvGraphicFramePr>
        <p:xfrm>
          <a:off x="441450" y="1727788"/>
          <a:ext cx="3000000" cy="3000000"/>
        </p:xfrm>
        <a:graphic>
          <a:graphicData uri="http://schemas.openxmlformats.org/drawingml/2006/table">
            <a:tbl>
              <a:tblPr>
                <a:noFill/>
                <a:tableStyleId>{6DD60DF5-317E-477D-B8D4-0E0A1B886251}</a:tableStyleId>
              </a:tblPr>
              <a:tblGrid>
                <a:gridCol w="2133100"/>
                <a:gridCol w="1564275"/>
                <a:gridCol w="2734925"/>
              </a:tblGrid>
              <a:tr h="286125">
                <a:tc gridSpan="3">
                  <a:txBody>
                    <a:bodyPr/>
                    <a:lstStyle/>
                    <a:p>
                      <a:pPr indent="0" lvl="0" marL="0" rtl="0" algn="l">
                        <a:spcBef>
                          <a:spcPts val="0"/>
                        </a:spcBef>
                        <a:spcAft>
                          <a:spcPts val="0"/>
                        </a:spcAft>
                        <a:buNone/>
                      </a:pPr>
                      <a:r>
                        <a:rPr lang="en" sz="1100">
                          <a:latin typeface="Halant"/>
                          <a:ea typeface="Halant"/>
                          <a:cs typeface="Halant"/>
                          <a:sym typeface="Halant"/>
                        </a:rPr>
                        <a:t>Source: Alysa Landry, “Native Representation in Children’s Books Is Lacking; Native Author Steps Up,” </a:t>
                      </a:r>
                      <a:r>
                        <a:rPr i="1" lang="en" sz="1100">
                          <a:latin typeface="Halant"/>
                          <a:ea typeface="Halant"/>
                          <a:cs typeface="Halant"/>
                          <a:sym typeface="Halant"/>
                        </a:rPr>
                        <a:t>ICT</a:t>
                      </a:r>
                      <a:r>
                        <a:rPr lang="en" sz="1100">
                          <a:latin typeface="Halant"/>
                          <a:ea typeface="Halant"/>
                          <a:cs typeface="Halant"/>
                          <a:sym typeface="Halant"/>
                        </a:rPr>
                        <a:t>, updated September 13, 2018, original August 25, 2017.</a:t>
                      </a:r>
                      <a:endParaRPr sz="11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picture books for children, talking bears outnumber Native Americans nine to one. According to data from the Cooperative Children’s Book Center, a research library based at the University of Wisconsin-Madison that gathers information on children’s and young adult literature, major U.S. and Canadian presses in 2016 published a total of 3,400 children’s books. Of those, only 35 were about Natives, or 1 percent.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an analysis of picture books only, that number shrinks to .3 percent, or three out of 1,030. That’s fewer books depicting Native Americans than those featuring talking bears (27), talking dinosaurs (15), talking penguins (six) and talking robots (four).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“It’s not just animals, but also talking trucks and talking trains,” said K.T. Horning, director of the Cooperative Children’s Book Center, which annually collects and publishes data about the subjects of children’s books and authors’ ethnicity. “Last year there was a book about a talking carton of milk, a book about the letter E. There are more books about talking or personified objects than there are about Native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Even fewer children’s books are written by authors of color. Of the 35 books about Natives published in 2016, only eight were authored by Natives, or .002 percent of the total.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contrast, more than 70 percent of children’s books published by major presses are written by white authors and depict white characters. That means most Native children are learning to read with books that do not portray Native characters—or even other people of color.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It’s an oversight that can cause children to shun books or even question their own identities, said Debbie Reese, founder of American Indians in Children’s Literature, a blog that analyzes and critiques Indigenous Peoples in children’s books and young adult books.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you see in books matters,” said Reese, a member of the Nambe Pueblo. “If you like reading and you see yourself in books, you know that you matter. On the flip side, if you never see yourself in books, or if you see negative stereotypes of yourself, you disengage because it’s not meeting your needs.”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65675">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Secondary Source</a:t>
            </a:r>
            <a:endParaRPr/>
          </a:p>
        </p:txBody>
      </p:sp>
      <p:graphicFrame>
        <p:nvGraphicFramePr>
          <p:cNvPr id="155" name="Google Shape;155;p38"/>
          <p:cNvGraphicFramePr/>
          <p:nvPr/>
        </p:nvGraphicFramePr>
        <p:xfrm>
          <a:off x="444675" y="872075"/>
          <a:ext cx="3000000" cy="3000000"/>
        </p:xfrm>
        <a:graphic>
          <a:graphicData uri="http://schemas.openxmlformats.org/drawingml/2006/table">
            <a:tbl>
              <a:tblPr>
                <a:noFill/>
                <a:tableStyleId>{F6089A2C-B87F-485F-A0F1-AA6757A1846C}</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56" name="Google Shape;156;p38"/>
          <p:cNvGraphicFramePr/>
          <p:nvPr/>
        </p:nvGraphicFramePr>
        <p:xfrm>
          <a:off x="528650" y="4713800"/>
          <a:ext cx="3000000" cy="3000000"/>
        </p:xfrm>
        <a:graphic>
          <a:graphicData uri="http://schemas.openxmlformats.org/drawingml/2006/table">
            <a:tbl>
              <a:tblPr>
                <a:noFill/>
                <a:tableStyleId>{F6089A2C-B87F-485F-A0F1-AA6757A1846C}</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57" name="Google Shape;157;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59" name="Google Shape;159;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65" name="Google Shape;165;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6" name="Google Shape;166;p3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7" name="Google Shape;167;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8" name="Google Shape;168;p3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69" name="Google Shape;169;p39"/>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t>
            </a:r>
            <a:r>
              <a:rPr lang="en" sz="100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0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0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100">
              <a:latin typeface="Plus Jakarta Sans"/>
              <a:ea typeface="Plus Jakarta Sans"/>
              <a:cs typeface="Plus Jakarta Sans"/>
              <a:sym typeface="Plus Jakarta Sans"/>
            </a:endParaRPr>
          </a:p>
        </p:txBody>
      </p:sp>
      <p:sp>
        <p:nvSpPr>
          <p:cNvPr id="170" name="Google Shape;170;p39"/>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171" name="Google Shape;171;p39"/>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72" name="Google Shape;172;p39"/>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73" name="Google Shape;173;p39"/>
          <p:cNvGraphicFramePr/>
          <p:nvPr/>
        </p:nvGraphicFramePr>
        <p:xfrm>
          <a:off x="441647" y="3929291"/>
          <a:ext cx="3000000" cy="3000000"/>
        </p:xfrm>
        <a:graphic>
          <a:graphicData uri="http://schemas.openxmlformats.org/drawingml/2006/table">
            <a:tbl>
              <a:tblPr>
                <a:noFill/>
                <a:tableStyleId>{F6089A2C-B87F-485F-A0F1-AA6757A1846C}</a:tableStyleId>
              </a:tblPr>
              <a:tblGrid>
                <a:gridCol w="3216150"/>
                <a:gridCol w="3216150"/>
              </a:tblGrid>
              <a:tr h="451775">
                <a:tc>
                  <a:txBody>
                    <a:bodyPr/>
                    <a:lstStyle/>
                    <a:p>
                      <a:pPr indent="0" lvl="0" marL="0" rtl="0" algn="ctr">
                        <a:spcBef>
                          <a:spcPts val="0"/>
                        </a:spcBef>
                        <a:spcAft>
                          <a:spcPts val="0"/>
                        </a:spcAft>
                        <a:buNone/>
                      </a:pPr>
                      <a:r>
                        <a:rPr lang="en" sz="1300"/>
                        <a:t>Quote 1 to Support Claim</a:t>
                      </a:r>
                      <a:endParaRPr sz="1300"/>
                    </a:p>
                  </a:txBody>
                  <a:tcPr marT="87275" marB="87275" marR="86050" marL="86050"/>
                </a:tc>
                <a:tc>
                  <a:txBody>
                    <a:bodyPr/>
                    <a:lstStyle/>
                    <a:p>
                      <a:pPr indent="0" lvl="0" marL="0" rtl="0" algn="ctr">
                        <a:spcBef>
                          <a:spcPts val="0"/>
                        </a:spcBef>
                        <a:spcAft>
                          <a:spcPts val="0"/>
                        </a:spcAft>
                        <a:buNone/>
                      </a:pPr>
                      <a:r>
                        <a:rPr lang="en" sz="1300"/>
                        <a:t>Quote 2 to Support Claim</a:t>
                      </a:r>
                      <a:endParaRPr sz="1300"/>
                    </a:p>
                  </a:txBody>
                  <a:tcPr marT="87275" marB="87275" marR="86050" marL="86050"/>
                </a:tc>
              </a:tr>
              <a:tr h="1053425">
                <a:tc>
                  <a:txBody>
                    <a:bodyPr/>
                    <a:lstStyle/>
                    <a:p>
                      <a:pPr indent="0" lvl="0" marL="0" rtl="0" algn="l">
                        <a:spcBef>
                          <a:spcPts val="0"/>
                        </a:spcBef>
                        <a:spcAft>
                          <a:spcPts val="0"/>
                        </a:spcAft>
                        <a:buNone/>
                      </a:pPr>
                      <a:r>
                        <a:t/>
                      </a:r>
                      <a:endParaRPr/>
                    </a:p>
                  </a:txBody>
                  <a:tcPr marT="87275" marB="87275" marR="86050" marL="86050"/>
                </a:tc>
                <a:tc>
                  <a:txBody>
                    <a:bodyPr/>
                    <a:lstStyle/>
                    <a:p>
                      <a:pPr indent="0" lvl="0" marL="0" rtl="0" algn="l">
                        <a:spcBef>
                          <a:spcPts val="0"/>
                        </a:spcBef>
                        <a:spcAft>
                          <a:spcPts val="0"/>
                        </a:spcAft>
                        <a:buNone/>
                      </a:pPr>
                      <a:r>
                        <a:t/>
                      </a: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74" name="Google Shape;174;p39"/>
          <p:cNvSpPr/>
          <p:nvPr/>
        </p:nvSpPr>
        <p:spPr>
          <a:xfrm rot="-5400000">
            <a:off x="4585106" y="2108279"/>
            <a:ext cx="439800" cy="3202200"/>
          </a:xfrm>
          <a:prstGeom prst="rightBrace">
            <a:avLst>
              <a:gd fmla="val 50000" name="adj1"/>
              <a:gd fmla="val 50326"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75" name="Google Shape;175;p39"/>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Outside Knowledge that can Support the Claim (Not included in the text)</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Secondary Source (Exemplar)</a:t>
            </a:r>
            <a:endParaRPr/>
          </a:p>
        </p:txBody>
      </p:sp>
      <p:graphicFrame>
        <p:nvGraphicFramePr>
          <p:cNvPr id="181" name="Google Shape;181;p40"/>
          <p:cNvGraphicFramePr/>
          <p:nvPr/>
        </p:nvGraphicFramePr>
        <p:xfrm>
          <a:off x="444675" y="872075"/>
          <a:ext cx="3000000" cy="3000000"/>
        </p:xfrm>
        <a:graphic>
          <a:graphicData uri="http://schemas.openxmlformats.org/drawingml/2006/table">
            <a:tbl>
              <a:tblPr>
                <a:noFill/>
                <a:tableStyleId>{F6089A2C-B87F-485F-A0F1-AA6757A1846C}</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Those interested in children’s literature; possible educators, parents, and publishers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authors and publishers who are responsible for production and dissemination of children’s books</a:t>
                      </a:r>
                      <a:endParaRPr b="1" sz="1000">
                        <a:solidFill>
                          <a:srgbClr val="E95C3D"/>
                        </a:solidFill>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was created in August 2017 and updated in September 2018 by Alysa Landry.</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author addresses the historic continuity of underrepresentation of Native children in literature</a:t>
                      </a:r>
                      <a:endParaRPr b="1"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highlight and criticize the current status of representation in children’s books.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Experts use statistics to support the claims, including “... that number shrinks to .3 percent.”</a:t>
                      </a:r>
                      <a:endParaRPr b="1" sz="1000">
                        <a:solidFill>
                          <a:srgbClr val="E95C3D"/>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is concerned with social justice and representation. They are critical of the lack of diversity and its negative impact on Native children and their self-perception.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writer, they likely care deeply about the types of books and reading material that is available to others. This may lead them to advocate for change in areas where they see disparities.</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statistical evidence reveals extreme underrepresentation of Native Americans in children’s literature.</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The impact of this underrepresentation shows the significance of inclusive and diverse perspectives.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“If you like reading and you see yourself in books, you know that you matter.”</a:t>
                      </a:r>
                      <a:endParaRPr b="1" sz="1000">
                        <a:solidFill>
                          <a:srgbClr val="E95C3D"/>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82" name="Google Shape;182;p40"/>
          <p:cNvGraphicFramePr/>
          <p:nvPr/>
        </p:nvGraphicFramePr>
        <p:xfrm>
          <a:off x="528650" y="4713800"/>
          <a:ext cx="3000000" cy="3000000"/>
        </p:xfrm>
        <a:graphic>
          <a:graphicData uri="http://schemas.openxmlformats.org/drawingml/2006/table">
            <a:tbl>
              <a:tblPr>
                <a:noFill/>
                <a:tableStyleId>{F6089A2C-B87F-485F-A0F1-AA6757A1846C}</a:tableStyleId>
              </a:tblPr>
              <a:tblGrid>
                <a:gridCol w="1731500"/>
              </a:tblGrid>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Personified</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Oversight</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Disengage</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83" name="Google Shape;183;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84" name="Google Shape;184;p40"/>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85" name="Google Shape;185;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4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 (Exemplar)</a:t>
            </a:r>
            <a:endParaRPr sz="2400">
              <a:solidFill>
                <a:schemeClr val="dk1"/>
              </a:solidFill>
              <a:latin typeface="Plus Jakarta Sans"/>
              <a:ea typeface="Plus Jakarta Sans"/>
              <a:cs typeface="Plus Jakarta Sans"/>
              <a:sym typeface="Plus Jakarta Sans"/>
            </a:endParaRPr>
          </a:p>
        </p:txBody>
      </p:sp>
      <p:sp>
        <p:nvSpPr>
          <p:cNvPr id="191" name="Google Shape;191;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2" name="Google Shape;192;p41"/>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93" name="Google Shape;193;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4" name="Google Shape;194;p41"/>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95" name="Google Shape;195;p41"/>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a:t>
            </a:r>
            <a:r>
              <a:rPr lang="en" sz="100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0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0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100">
              <a:latin typeface="Plus Jakarta Sans"/>
              <a:ea typeface="Plus Jakarta Sans"/>
              <a:cs typeface="Plus Jakarta Sans"/>
              <a:sym typeface="Plus Jakarta Sans"/>
            </a:endParaRPr>
          </a:p>
        </p:txBody>
      </p:sp>
      <p:sp>
        <p:nvSpPr>
          <p:cNvPr id="196" name="Google Shape;196;p41"/>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 </a:t>
            </a:r>
            <a:r>
              <a:rPr b="1" lang="en" sz="1000">
                <a:solidFill>
                  <a:srgbClr val="E95C3D"/>
                </a:solidFill>
                <a:latin typeface="Inter"/>
                <a:ea typeface="Inter"/>
                <a:cs typeface="Inter"/>
                <a:sym typeface="Inter"/>
              </a:rPr>
              <a:t>Indigenous Underrepresentation in Children’s Books</a:t>
            </a:r>
            <a:endParaRPr sz="1200">
              <a:latin typeface="Inter"/>
              <a:ea typeface="Inter"/>
              <a:cs typeface="Inter"/>
              <a:sym typeface="Inter"/>
            </a:endParaRPr>
          </a:p>
        </p:txBody>
      </p:sp>
      <p:sp>
        <p:nvSpPr>
          <p:cNvPr id="197" name="Google Shape;197;p41"/>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Native Americans are significantly underrepresented in children’s books which negatively affects Native American children’s self-perception.</a:t>
            </a:r>
            <a:endParaRPr sz="1200">
              <a:latin typeface="Inter"/>
              <a:ea typeface="Inter"/>
              <a:cs typeface="Inter"/>
              <a:sym typeface="Inter"/>
            </a:endParaRPr>
          </a:p>
        </p:txBody>
      </p:sp>
      <p:pic>
        <p:nvPicPr>
          <p:cNvPr id="198" name="Google Shape;198;p41"/>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99" name="Google Shape;199;p41"/>
          <p:cNvGraphicFramePr/>
          <p:nvPr/>
        </p:nvGraphicFramePr>
        <p:xfrm>
          <a:off x="441647" y="3929291"/>
          <a:ext cx="3000000" cy="3000000"/>
        </p:xfrm>
        <a:graphic>
          <a:graphicData uri="http://schemas.openxmlformats.org/drawingml/2006/table">
            <a:tbl>
              <a:tblPr>
                <a:noFill/>
                <a:tableStyleId>{F6089A2C-B87F-485F-A0F1-AA6757A1846C}</a:tableStyleId>
              </a:tblPr>
              <a:tblGrid>
                <a:gridCol w="3216150"/>
                <a:gridCol w="3216150"/>
              </a:tblGrid>
              <a:tr h="451775">
                <a:tc>
                  <a:txBody>
                    <a:bodyPr/>
                    <a:lstStyle/>
                    <a:p>
                      <a:pPr indent="0" lvl="0" marL="0" rtl="0" algn="ctr">
                        <a:spcBef>
                          <a:spcPts val="0"/>
                        </a:spcBef>
                        <a:spcAft>
                          <a:spcPts val="0"/>
                        </a:spcAft>
                        <a:buNone/>
                      </a:pPr>
                      <a:r>
                        <a:rPr lang="en" sz="1300"/>
                        <a:t>Quote 1 to Support Claim</a:t>
                      </a:r>
                      <a:endParaRPr sz="1300"/>
                    </a:p>
                  </a:txBody>
                  <a:tcPr marT="87275" marB="87275" marR="86050" marL="86050"/>
                </a:tc>
                <a:tc>
                  <a:txBody>
                    <a:bodyPr/>
                    <a:lstStyle/>
                    <a:p>
                      <a:pPr indent="0" lvl="0" marL="0" rtl="0" algn="ctr">
                        <a:spcBef>
                          <a:spcPts val="0"/>
                        </a:spcBef>
                        <a:spcAft>
                          <a:spcPts val="0"/>
                        </a:spcAft>
                        <a:buNone/>
                      </a:pPr>
                      <a:r>
                        <a:rPr lang="en" sz="1300"/>
                        <a:t>Quote 2 to Support Claim</a:t>
                      </a:r>
                      <a:endParaRPr sz="1300"/>
                    </a:p>
                  </a:txBody>
                  <a:tcPr marT="87275" marB="87275" marR="86050" marL="86050"/>
                </a:tc>
              </a:tr>
              <a:tr h="1053425">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“In an analysis of picture books only, that number shrinks to .3 percent or three out of 1,030.”</a:t>
                      </a: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“What you see in books matters… if you never see yourself in books, or if you see negative stereotypes of yourself, you disengage because it’s not meeting your needs.”</a:t>
                      </a: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This quote supports the claim by providing specific statistical evidence that illustrates the extent of the underrepresentation of Native Americans in children’s literature.</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This quote supports the claim by explaining the psychological and emotional impact of underrepresentation on Native children. It connects the ideas of identity and engagement.</a:t>
                      </a:r>
                      <a:endParaRPr sz="1300">
                        <a:latin typeface="Inter"/>
                        <a:ea typeface="Inter"/>
                        <a:cs typeface="Inter"/>
                        <a:sym typeface="Inter"/>
                      </a:endParaRPr>
                    </a:p>
                  </a:txBody>
                  <a:tcPr marT="87275" marB="87275" marR="86050" marL="86050"/>
                </a:tc>
              </a:tr>
            </a:tbl>
          </a:graphicData>
        </a:graphic>
      </p:graphicFrame>
      <p:sp>
        <p:nvSpPr>
          <p:cNvPr id="200" name="Google Shape;200;p41"/>
          <p:cNvSpPr/>
          <p:nvPr/>
        </p:nvSpPr>
        <p:spPr>
          <a:xfrm rot="-5400000">
            <a:off x="4585106" y="2108279"/>
            <a:ext cx="439800" cy="3202200"/>
          </a:xfrm>
          <a:prstGeom prst="rightBrace">
            <a:avLst>
              <a:gd fmla="val 50000" name="adj1"/>
              <a:gd fmla="val 50326"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01" name="Google Shape;201;p41"/>
          <p:cNvSpPr txBox="1"/>
          <p:nvPr/>
        </p:nvSpPr>
        <p:spPr>
          <a:xfrm>
            <a:off x="441459" y="6676258"/>
            <a:ext cx="6432300" cy="2176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Outside Knowledge that can Support the Claim (Not included in the text)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In the movie, Black Panther, the main character is a Black superhero. Many people, especially Black viewers felt excited and proud to see a superhero that looked like them. It was clear based on the reviews and excitement from the film that representation matters. Having more Native American characters in books would help Native children feel the same way.</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